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0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3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2" autoAdjust="0"/>
    <p:restoredTop sz="94660"/>
  </p:normalViewPr>
  <p:slideViewPr>
    <p:cSldViewPr>
      <p:cViewPr>
        <p:scale>
          <a:sx n="84" d="100"/>
          <a:sy n="84" d="100"/>
        </p:scale>
        <p:origin x="-960" y="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- Τίτλος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17" name="16 - Υπότιτλος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30" name="29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15/12/2015</a:t>
            </a:fld>
            <a:endParaRPr lang="el-GR"/>
          </a:p>
        </p:txBody>
      </p:sp>
      <p:sp>
        <p:nvSpPr>
          <p:cNvPr id="19" name="18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27" name="2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15/12/2015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15/12/2015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15/12/2015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15/12/2015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15/12/2015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15/12/2015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15/12/2015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15/12/2015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15/12/2015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- Ψαλίδισμα και στρογγύλεμα μίας γωνίας του ορθογωνίου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- Ορθογώνιο τρίγωνο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15/12/2015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l-GR" smtClean="0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10" name="9 - Ελεύθερη σχεδίαση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- Ελεύθερη σχεδίαση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Ελεύθερη σχεδίαση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- Ελεύθερη σχεδίαση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- Θέση τίτλου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0" name="29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10" name="9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342CEA3-3058-4D43-AE35-B3DA76CB4003}" type="datetimeFigureOut">
              <a:rPr lang="el-GR" smtClean="0"/>
              <a:pPr/>
              <a:t>15/12/2015</a:t>
            </a:fld>
            <a:endParaRPr lang="el-GR"/>
          </a:p>
        </p:txBody>
      </p:sp>
      <p:sp>
        <p:nvSpPr>
          <p:cNvPr id="22" name="21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18" name="17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  <p:grpSp>
        <p:nvGrpSpPr>
          <p:cNvPr id="2" name="1 - Ομάδα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- Ελεύθερη σχεδίαση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- Ελεύθερη σχεδίαση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Συνεργασία σχολείου και οικογένειας παιδιών με ειδικές εκπαιδευτικές ανάγκες</a:t>
            </a:r>
            <a:endParaRPr lang="el-GR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428596" y="3286124"/>
            <a:ext cx="7854696" cy="1752600"/>
          </a:xfrm>
        </p:spPr>
        <p:txBody>
          <a:bodyPr>
            <a:normAutofit/>
          </a:bodyPr>
          <a:lstStyle/>
          <a:p>
            <a:r>
              <a:rPr lang="el-GR" dirty="0" smtClean="0">
                <a:latin typeface="+mj-lt"/>
              </a:rPr>
              <a:t>Γαλάνη Μαρία </a:t>
            </a:r>
          </a:p>
          <a:p>
            <a:r>
              <a:rPr lang="el-GR" dirty="0" smtClean="0">
                <a:latin typeface="+mj-lt"/>
              </a:rPr>
              <a:t>Κοινωνική Λειτουργός </a:t>
            </a:r>
          </a:p>
          <a:p>
            <a:r>
              <a:rPr lang="el-GR" dirty="0" smtClean="0">
                <a:latin typeface="+mj-lt"/>
              </a:rPr>
              <a:t>Α΄ΚΕΔΔΥ Αθήνας</a:t>
            </a:r>
            <a:endParaRPr lang="el-GR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el-GR" dirty="0" smtClean="0">
                <a:latin typeface="+mj-lt"/>
              </a:rPr>
              <a:t>   Γενικά, απαιτείται μια διαρκή προσπάθεια των γονιών να </a:t>
            </a:r>
            <a:r>
              <a:rPr lang="el-GR" b="1" dirty="0" smtClean="0">
                <a:latin typeface="+mj-lt"/>
              </a:rPr>
              <a:t>ισορροπήσουν</a:t>
            </a:r>
            <a:r>
              <a:rPr lang="el-GR" dirty="0" smtClean="0">
                <a:latin typeface="+mj-lt"/>
              </a:rPr>
              <a:t> ανάμεσα σε </a:t>
            </a:r>
            <a:r>
              <a:rPr lang="el-GR" b="1" dirty="0" smtClean="0">
                <a:latin typeface="+mj-lt"/>
              </a:rPr>
              <a:t>εσωτερικά αντιφατικά συναισθήματα </a:t>
            </a:r>
            <a:r>
              <a:rPr lang="el-GR" dirty="0" smtClean="0">
                <a:latin typeface="+mj-lt"/>
              </a:rPr>
              <a:t>και σε </a:t>
            </a:r>
            <a:r>
              <a:rPr lang="el-GR" b="1" dirty="0" smtClean="0">
                <a:latin typeface="+mj-lt"/>
              </a:rPr>
              <a:t>εξωτερικές απαιτήσεις. </a:t>
            </a:r>
            <a:r>
              <a:rPr lang="el-GR" dirty="0" smtClean="0">
                <a:latin typeface="+mj-lt"/>
              </a:rPr>
              <a:t>Μάλιστα, τις περισσότερες φορές, οι δυσκολίες των γονέων μπορούν να αρθούν με </a:t>
            </a:r>
            <a:r>
              <a:rPr lang="el-GR" b="1" dirty="0" smtClean="0">
                <a:latin typeface="+mj-lt"/>
              </a:rPr>
              <a:t>την ψυχολογική και συμβουλευτική τους υποστήριξη</a:t>
            </a:r>
            <a:r>
              <a:rPr lang="el-GR" dirty="0" smtClean="0">
                <a:latin typeface="+mj-lt"/>
              </a:rPr>
              <a:t>.</a:t>
            </a:r>
            <a:r>
              <a:rPr lang="el-GR" i="1" dirty="0" smtClean="0">
                <a:latin typeface="+mj-lt"/>
              </a:rPr>
              <a:t> </a:t>
            </a:r>
            <a:endParaRPr lang="el-GR" dirty="0" smtClean="0">
              <a:latin typeface="+mj-lt"/>
            </a:endParaRPr>
          </a:p>
          <a:p>
            <a:pPr>
              <a:buNone/>
            </a:pP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    Στάσεις γονέων στο σχολείο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algn="just"/>
            <a:r>
              <a:rPr lang="el-GR" dirty="0" smtClean="0">
                <a:latin typeface="+mj-lt"/>
              </a:rPr>
              <a:t>Κάποιοι γονείς έχουν </a:t>
            </a:r>
            <a:r>
              <a:rPr lang="el-GR" b="1" dirty="0" smtClean="0">
                <a:latin typeface="+mj-lt"/>
              </a:rPr>
              <a:t>έντονο άγχος</a:t>
            </a:r>
            <a:r>
              <a:rPr lang="el-GR" dirty="0" smtClean="0">
                <a:latin typeface="+mj-lt"/>
              </a:rPr>
              <a:t>. Έτσι όταν συζητούνται οι δυσκολίες του παιδιού, στο νου τους έρχεται  το μέγεθος του προβλήματος και τους κατακλύζει η αγωνία για το μέλλον του.</a:t>
            </a:r>
          </a:p>
          <a:p>
            <a:pPr lvl="0" algn="just"/>
            <a:r>
              <a:rPr lang="el-GR" dirty="0" smtClean="0">
                <a:latin typeface="+mj-lt"/>
              </a:rPr>
              <a:t>Άλλοι γονείς </a:t>
            </a:r>
            <a:r>
              <a:rPr lang="el-GR" b="1" dirty="0" smtClean="0">
                <a:latin typeface="+mj-lt"/>
              </a:rPr>
              <a:t>αποφεύγουν </a:t>
            </a:r>
            <a:r>
              <a:rPr lang="el-GR" dirty="0" smtClean="0">
                <a:latin typeface="+mj-lt"/>
              </a:rPr>
              <a:t>να ρωτήσουν αυτά που θέλουν, επειδή </a:t>
            </a:r>
            <a:r>
              <a:rPr lang="el-GR" b="1" dirty="0" smtClean="0">
                <a:latin typeface="+mj-lt"/>
              </a:rPr>
              <a:t>φοβούνται μήπως καταρρεύσουν</a:t>
            </a:r>
            <a:r>
              <a:rPr lang="el-GR" dirty="0" smtClean="0">
                <a:latin typeface="+mj-lt"/>
              </a:rPr>
              <a:t>, ξεσπώντας σε κλάματα  ή ακόμα και με θυμό.</a:t>
            </a:r>
          </a:p>
          <a:p>
            <a:pPr lvl="0" algn="just"/>
            <a:r>
              <a:rPr lang="el-GR" dirty="0" smtClean="0">
                <a:latin typeface="+mj-lt"/>
              </a:rPr>
              <a:t>Οι γονείς, οι οποίοι νιώθουν </a:t>
            </a:r>
            <a:r>
              <a:rPr lang="el-GR" b="1" dirty="0" smtClean="0">
                <a:latin typeface="+mj-lt"/>
              </a:rPr>
              <a:t>ενοχές </a:t>
            </a:r>
            <a:r>
              <a:rPr lang="el-GR" dirty="0" smtClean="0">
                <a:latin typeface="+mj-lt"/>
              </a:rPr>
              <a:t>μπορεί να ερμηνεύσουν </a:t>
            </a:r>
            <a:r>
              <a:rPr lang="el-GR" b="1" dirty="0" smtClean="0">
                <a:latin typeface="+mj-lt"/>
              </a:rPr>
              <a:t>τη στάση του εκπαιδευτικού ως αρνητική και τα σχόλιά του ως κακή κριτική. </a:t>
            </a:r>
            <a:r>
              <a:rPr lang="el-GR" dirty="0" smtClean="0">
                <a:latin typeface="+mj-lt"/>
              </a:rPr>
              <a:t>Η παραμικρή κριτική ή αρνητική παρατήρηση μπορεί να ερμηνευτεί ως </a:t>
            </a:r>
            <a:r>
              <a:rPr lang="el-GR" b="1" dirty="0" smtClean="0">
                <a:latin typeface="+mj-lt"/>
              </a:rPr>
              <a:t>κατηγορία στο πρόσωπο του γονέα.</a:t>
            </a:r>
          </a:p>
          <a:p>
            <a:endParaRPr lang="el-GR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      Εμπόδια από το σχολείο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algn="just"/>
            <a:r>
              <a:rPr lang="el-GR" b="1" u="sng" dirty="0" err="1" smtClean="0">
                <a:latin typeface="+mj-lt"/>
              </a:rPr>
              <a:t>Eπαγγελματική</a:t>
            </a:r>
            <a:r>
              <a:rPr lang="el-GR" b="1" u="sng" dirty="0" smtClean="0">
                <a:latin typeface="+mj-lt"/>
              </a:rPr>
              <a:t> απόσταση</a:t>
            </a:r>
            <a:r>
              <a:rPr lang="el-GR" b="1" dirty="0" smtClean="0">
                <a:latin typeface="+mj-lt"/>
              </a:rPr>
              <a:t> </a:t>
            </a:r>
            <a:r>
              <a:rPr lang="el-GR" dirty="0" smtClean="0">
                <a:latin typeface="+mj-lt"/>
              </a:rPr>
              <a:t>για τη διατήρηση της αντικειμενικότητας και της αξιοπιστίας των αποφάσεων και των ενεργειών τους. </a:t>
            </a:r>
          </a:p>
          <a:p>
            <a:pPr algn="just"/>
            <a:r>
              <a:rPr lang="el-GR" b="1" u="sng" dirty="0" smtClean="0">
                <a:latin typeface="+mj-lt"/>
              </a:rPr>
              <a:t>Απονομή ευθύνης στους γονείς</a:t>
            </a:r>
            <a:r>
              <a:rPr lang="el-GR" b="1" i="1" dirty="0" smtClean="0">
                <a:latin typeface="+mj-lt"/>
              </a:rPr>
              <a:t>.</a:t>
            </a:r>
            <a:r>
              <a:rPr lang="el-GR" b="1" dirty="0" smtClean="0">
                <a:latin typeface="+mj-lt"/>
              </a:rPr>
              <a:t> </a:t>
            </a:r>
            <a:r>
              <a:rPr lang="el-GR" dirty="0" smtClean="0">
                <a:latin typeface="+mj-lt"/>
              </a:rPr>
              <a:t>Οι περισσότεροι γονείς  νιώθουν υπεύθυνοι για το πρόβλημα και τις αποτυχίες του παιδιού τους. Έτσι, πολλές φορές, μπορεί σχόλια να μεταφραστούν, ως άποψη, ότι η οικογένεια είναι υπεύθυνη για τα λάθη του παιδιού ή για την κακή συμπεριφορά του. Όπως για παράδειγμα το σχόλιο </a:t>
            </a:r>
            <a:r>
              <a:rPr lang="el-GR" b="1" dirty="0" smtClean="0">
                <a:latin typeface="+mj-lt"/>
              </a:rPr>
              <a:t>«δεν εκτελεί τις εργασίες του» </a:t>
            </a:r>
            <a:r>
              <a:rPr lang="el-GR" dirty="0" smtClean="0">
                <a:latin typeface="+mj-lt"/>
              </a:rPr>
              <a:t>κάποιος γονιός μπορεί να το ερμηνεύσει </a:t>
            </a:r>
            <a:r>
              <a:rPr lang="el-GR" b="1" dirty="0" smtClean="0">
                <a:latin typeface="+mj-lt"/>
              </a:rPr>
              <a:t>«δεν τον βοηθάω αρκετά με τη μελέτη στο σπίτι»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algn="just"/>
            <a:r>
              <a:rPr lang="el-GR" b="1" u="sng" dirty="0" smtClean="0">
                <a:latin typeface="+mj-lt"/>
              </a:rPr>
              <a:t>Αγνόηση των αναγκών και των επιθυμιών των γονέων </a:t>
            </a:r>
            <a:r>
              <a:rPr lang="el-GR" b="1" dirty="0" smtClean="0">
                <a:latin typeface="+mj-lt"/>
              </a:rPr>
              <a:t>  </a:t>
            </a:r>
            <a:r>
              <a:rPr lang="el-GR" dirty="0" smtClean="0">
                <a:latin typeface="+mj-lt"/>
              </a:rPr>
              <a:t>όπου μπορεί, λόγω του συναισθηματικού τους μπλοκαρίσματος,  να θεωρούμε ότι δεν μπορούν να κάνουν αντικειμενικές παρατηρήσεις για την κατάσταση του παιδιού τους και ότι εμείς γνωρίζουμε τι είναι ή δεν είναι καλό για το παιδί τους. Έτσι, μπορεί να νιώσουν ότι αγνοούνται αλλά και να μην μαθαίνουμε σημαντικά στοιχεία για το παιδί.</a:t>
            </a:r>
          </a:p>
          <a:p>
            <a:pPr lvl="0" algn="just"/>
            <a:r>
              <a:rPr lang="el-GR" b="1" u="sng" dirty="0" smtClean="0">
                <a:latin typeface="+mj-lt"/>
              </a:rPr>
              <a:t>Αποθαρρυντική στάση</a:t>
            </a:r>
            <a:r>
              <a:rPr lang="el-GR" b="1" dirty="0" smtClean="0">
                <a:latin typeface="+mj-lt"/>
              </a:rPr>
              <a:t> </a:t>
            </a:r>
            <a:r>
              <a:rPr lang="el-GR" dirty="0" smtClean="0">
                <a:latin typeface="+mj-lt"/>
              </a:rPr>
              <a:t>Πολλοί γονείς φοβούνται μήπως, οι προτάσεις και τα σχόλιά τους, ερμηνευτούν ως κακή κριτική του σχολείου και έτσι συμβάλουν στο να αντιμετωπιστεί δυσμενώς, το παιδί, από το διδακτικό προσωπικό.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Προς μια σχέση συνεργασίας με το σχολείο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l-GR" b="1" u="sng" dirty="0" err="1" smtClean="0">
                <a:latin typeface="+mj-lt"/>
              </a:rPr>
              <a:t>Ενσυναίσθηση</a:t>
            </a:r>
            <a:r>
              <a:rPr lang="el-GR" b="1" dirty="0" smtClean="0">
                <a:latin typeface="+mj-lt"/>
              </a:rPr>
              <a:t> (</a:t>
            </a:r>
            <a:r>
              <a:rPr lang="en-US" b="1" dirty="0" smtClean="0">
                <a:latin typeface="+mj-lt"/>
              </a:rPr>
              <a:t>empathy</a:t>
            </a:r>
            <a:r>
              <a:rPr lang="el-GR" b="1" dirty="0" smtClean="0">
                <a:latin typeface="+mj-lt"/>
              </a:rPr>
              <a:t>): </a:t>
            </a:r>
            <a:r>
              <a:rPr lang="el-GR" dirty="0" smtClean="0">
                <a:latin typeface="+mj-lt"/>
              </a:rPr>
              <a:t>η αναγνώριση και η κατανόηση των εμπειριών του άλλου και το νόημα που έχουν γι’ αυτόν. Έτσι κατανοούμε καλύτερα τον κόσμο των μαθητών και των γονιών τους έτσι όπως οι ίδιοι τον αντιλαμβάνονται. </a:t>
            </a:r>
          </a:p>
          <a:p>
            <a:pPr algn="just"/>
            <a:r>
              <a:rPr lang="el-GR" b="1" u="sng" dirty="0" smtClean="0">
                <a:latin typeface="+mj-lt"/>
              </a:rPr>
              <a:t>Σεβασμός</a:t>
            </a:r>
            <a:r>
              <a:rPr lang="el-GR" u="sng" dirty="0" smtClean="0">
                <a:latin typeface="+mj-lt"/>
              </a:rPr>
              <a:t> </a:t>
            </a:r>
            <a:r>
              <a:rPr lang="el-GR" dirty="0" smtClean="0">
                <a:latin typeface="+mj-lt"/>
              </a:rPr>
              <a:t>σημαίνει ότι αποδεχόμαστε τους γονείς ως ξεχωριστά άτομα. Είναι σημαντικό, η συζήτηση των δυσκολιών, να γίνεται </a:t>
            </a:r>
            <a:r>
              <a:rPr lang="el-GR" u="sng" dirty="0" smtClean="0">
                <a:latin typeface="+mj-lt"/>
              </a:rPr>
              <a:t>αποφεύγοντας τις ετικέτες και χωρίς αρνητική κριτική, </a:t>
            </a:r>
            <a:r>
              <a:rPr lang="el-GR" dirty="0" smtClean="0">
                <a:latin typeface="+mj-lt"/>
              </a:rPr>
              <a:t>ώστε ο γονιός να ανοιχτεί, εκφραστεί ελεύθερα και να μην υιοθετήσει αμυντικούς μηχανισμούς για να αντιμετωπίσει την πραγματικότητα. 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/>
            <a:r>
              <a:rPr lang="el-GR" dirty="0" smtClean="0">
                <a:latin typeface="+mj-lt"/>
              </a:rPr>
              <a:t> η εκδήλωση </a:t>
            </a:r>
            <a:r>
              <a:rPr lang="el-GR" b="1" u="sng" dirty="0" smtClean="0">
                <a:latin typeface="+mj-lt"/>
              </a:rPr>
              <a:t>ειλικρινούς ενδιαφέροντος</a:t>
            </a:r>
            <a:r>
              <a:rPr lang="el-GR" b="1" dirty="0" smtClean="0">
                <a:latin typeface="+mj-lt"/>
              </a:rPr>
              <a:t> </a:t>
            </a:r>
            <a:r>
              <a:rPr lang="el-GR" dirty="0" smtClean="0">
                <a:latin typeface="+mj-lt"/>
              </a:rPr>
              <a:t>βοηθά τους γονείς να γνωρίζουν την καλή πρόθεση του εκπαιδευτικού και να τον εκτιμήσουν</a:t>
            </a:r>
            <a:r>
              <a:rPr lang="el-GR" b="1" dirty="0" smtClean="0">
                <a:latin typeface="+mj-lt"/>
              </a:rPr>
              <a:t>. </a:t>
            </a:r>
          </a:p>
          <a:p>
            <a:pPr marL="0" indent="0" algn="just"/>
            <a:r>
              <a:rPr lang="el-GR" dirty="0" smtClean="0">
                <a:latin typeface="+mj-lt"/>
              </a:rPr>
              <a:t> η </a:t>
            </a:r>
            <a:r>
              <a:rPr lang="el-GR" b="1" u="sng" dirty="0" smtClean="0">
                <a:latin typeface="+mj-lt"/>
              </a:rPr>
              <a:t>αναγνώριση της μοναδικότητας των οικογενειών </a:t>
            </a:r>
            <a:r>
              <a:rPr lang="el-GR" dirty="0" smtClean="0">
                <a:latin typeface="+mj-lt"/>
              </a:rPr>
              <a:t>Κάθε οικογένεια φέρει τη δική της δυναμική και αναπτύσσει διαφορετικές συμπεριφορές και στάσεις.</a:t>
            </a:r>
            <a:r>
              <a:rPr lang="el-GR" b="1" dirty="0" smtClean="0">
                <a:latin typeface="+mj-lt"/>
              </a:rPr>
              <a:t> </a:t>
            </a:r>
            <a:r>
              <a:rPr lang="el-GR" dirty="0" smtClean="0">
                <a:latin typeface="+mj-lt"/>
              </a:rPr>
              <a:t>Ακόμα και αν έχουμε βιώσει άσχημες καταστάσεις, με κάποιους "δύσκολους" γονείς</a:t>
            </a:r>
            <a:r>
              <a:rPr lang="el-GR" i="1" dirty="0" smtClean="0">
                <a:latin typeface="+mj-lt"/>
              </a:rPr>
              <a:t>  </a:t>
            </a:r>
            <a:r>
              <a:rPr lang="el-GR" dirty="0" smtClean="0">
                <a:latin typeface="+mj-lt"/>
              </a:rPr>
              <a:t>δεν σημαίνει ότι</a:t>
            </a:r>
            <a:r>
              <a:rPr lang="el-GR" b="1" dirty="0" smtClean="0">
                <a:latin typeface="+mj-lt"/>
              </a:rPr>
              <a:t> </a:t>
            </a:r>
            <a:r>
              <a:rPr lang="el-GR" dirty="0" smtClean="0">
                <a:latin typeface="+mj-lt"/>
              </a:rPr>
              <a:t>με άλλους γονείς θα είναι το ίδιο. </a:t>
            </a:r>
            <a:endParaRPr lang="el-GR" u="sng" dirty="0" smtClean="0">
              <a:solidFill>
                <a:srgbClr val="FF0000"/>
              </a:solidFill>
              <a:latin typeface="+mj-lt"/>
            </a:endParaRP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l-GR" b="1" u="sng" dirty="0" smtClean="0">
                <a:latin typeface="+mj-lt"/>
              </a:rPr>
              <a:t>Αναγνώριση της ισότιμης σχέσης</a:t>
            </a:r>
            <a:r>
              <a:rPr lang="el-GR" b="1" dirty="0" smtClean="0">
                <a:latin typeface="+mj-lt"/>
              </a:rPr>
              <a:t> </a:t>
            </a:r>
            <a:r>
              <a:rPr lang="el-GR" dirty="0" smtClean="0">
                <a:latin typeface="+mj-lt"/>
              </a:rPr>
              <a:t>μεταξύ των γονέων και των δασκάλων. Οι γονείς συμβάλλουν με τις εμπειρίες τους, μέσα από την ανατροφή του παιδιού και ο εκπαιδευτικός με τις γνώσεις και εμπειρίες του, μέσα από την εκπαιδευτική διαδικασία και σχολική ζωή, ενισχύοντας έτσι την συμπληρωματικότητα των ρόλων του σχολείου και της οικογένειας. </a:t>
            </a:r>
          </a:p>
          <a:p>
            <a:pPr algn="just"/>
            <a:r>
              <a:rPr lang="el-GR" b="1" u="sng" dirty="0" smtClean="0">
                <a:latin typeface="+mj-lt"/>
              </a:rPr>
              <a:t>Η κατανόηση των αναγκών της οικογένειας</a:t>
            </a:r>
            <a:r>
              <a:rPr lang="el-GR" b="1" dirty="0" smtClean="0">
                <a:latin typeface="+mj-lt"/>
              </a:rPr>
              <a:t> </a:t>
            </a:r>
            <a:r>
              <a:rPr lang="el-GR" dirty="0" smtClean="0">
                <a:latin typeface="+mj-lt"/>
              </a:rPr>
              <a:t>όπου μέσα από τη διαδικασία διαλόγου, χωρίς διδακτική στάση, οι γονείς  ενθαρρύνονται ώστε να  μοιράζονται τις πληροφορίες που αφορούν το παιδί τους αλλά και τις εμπειρίες και τις ανησυχίες τους.</a:t>
            </a:r>
            <a:r>
              <a:rPr lang="el-GR" b="1" dirty="0" smtClean="0">
                <a:latin typeface="+mj-lt"/>
              </a:rPr>
              <a:t> </a:t>
            </a:r>
          </a:p>
          <a:p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l-GR" b="1" u="sng" dirty="0" smtClean="0">
                <a:latin typeface="+mj-lt"/>
              </a:rPr>
              <a:t>Οι παρατηρήσεις και τα σχόλια</a:t>
            </a:r>
            <a:r>
              <a:rPr lang="el-GR" b="1" dirty="0" smtClean="0">
                <a:latin typeface="+mj-lt"/>
              </a:rPr>
              <a:t> </a:t>
            </a:r>
            <a:r>
              <a:rPr lang="el-GR" dirty="0" smtClean="0">
                <a:latin typeface="+mj-lt"/>
              </a:rPr>
              <a:t>όπως διατυπώνονται πρέπει να είναι </a:t>
            </a:r>
            <a:r>
              <a:rPr lang="el-GR" u="sng" dirty="0" smtClean="0">
                <a:latin typeface="+mj-lt"/>
              </a:rPr>
              <a:t>ξεκάθαρα και σαφή και να οδηγούν σε διάλογο αλλά και σε αναζήτηση πιθανών λύσεων του προβλήματο</a:t>
            </a:r>
            <a:r>
              <a:rPr lang="el-GR" dirty="0" smtClean="0">
                <a:latin typeface="+mj-lt"/>
              </a:rPr>
              <a:t>ς σε συνεργασία με τους γονείς. Για παράδειγμα αντί να πούμε «έχει την τάση να τεμπελιάζει», καλύτερα είναι να πούμε </a:t>
            </a:r>
            <a:r>
              <a:rPr lang="el-GR" dirty="0" smtClean="0">
                <a:solidFill>
                  <a:srgbClr val="FF0000"/>
                </a:solidFill>
                <a:latin typeface="+mj-lt"/>
              </a:rPr>
              <a:t>       </a:t>
            </a:r>
            <a:r>
              <a:rPr lang="el-GR" dirty="0" smtClean="0">
                <a:latin typeface="+mj-lt"/>
              </a:rPr>
              <a:t>«Θα ήθελα να δούμε τι μπορεί να τον κινητοποιήσει. Εξηγήστε μου τι τον ενδιαφέρει περισσότερο στο σπίτι;».</a:t>
            </a:r>
          </a:p>
          <a:p>
            <a:pPr algn="just"/>
            <a:r>
              <a:rPr lang="el-GR" b="1" u="sng" dirty="0" smtClean="0">
                <a:latin typeface="+mj-lt"/>
              </a:rPr>
              <a:t>Έμφαση στην σπουδαιότητα της θετικής ενίσχυσης</a:t>
            </a:r>
            <a:r>
              <a:rPr lang="el-GR" u="sng" dirty="0" smtClean="0">
                <a:latin typeface="+mj-lt"/>
              </a:rPr>
              <a:t> </a:t>
            </a:r>
            <a:r>
              <a:rPr lang="el-GR" dirty="0" smtClean="0">
                <a:latin typeface="+mj-lt"/>
              </a:rPr>
              <a:t>αναφέροντας την πρόοδο που κάνει το παιδί τους, τονίζοντας όχι μόνο τις αδυναμίες αλλά και τις δυνατότητες του μαθητή. </a:t>
            </a:r>
            <a:endParaRPr lang="el-GR" b="1" dirty="0" smtClean="0">
              <a:latin typeface="+mj-lt"/>
            </a:endParaRP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     Επιπρόσθετες δυσκολίες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l-GR" dirty="0" smtClean="0">
                <a:latin typeface="+mj-lt"/>
              </a:rPr>
              <a:t> Οι </a:t>
            </a:r>
            <a:r>
              <a:rPr lang="el-GR" b="1" dirty="0" smtClean="0">
                <a:latin typeface="+mj-lt"/>
              </a:rPr>
              <a:t>εφηβικές διεργασίες </a:t>
            </a:r>
            <a:r>
              <a:rPr lang="el-GR" dirty="0" smtClean="0">
                <a:latin typeface="+mj-lt"/>
              </a:rPr>
              <a:t>των μαθητών στην δευτεροβάθμια εκπαίδευση, οι οποίες δημιουργούν συχνά ανησυχίες και άγχος στους γονείς, οι οποίοι, με τη σειρά τους, μεταφέρουν αυτά τα συναισθήματα στην επικοινωνία τους με το σχολείο.</a:t>
            </a:r>
          </a:p>
          <a:p>
            <a:pPr algn="just">
              <a:buFont typeface="Arial" pitchFamily="34" charset="0"/>
              <a:buChar char="•"/>
            </a:pPr>
            <a:r>
              <a:rPr lang="el-GR" dirty="0" smtClean="0"/>
              <a:t> </a:t>
            </a:r>
            <a:r>
              <a:rPr lang="el-GR" b="1" dirty="0" smtClean="0">
                <a:latin typeface="+mj-lt"/>
              </a:rPr>
              <a:t>Εντοπισμός της δυσκολίας</a:t>
            </a:r>
            <a:r>
              <a:rPr lang="el-GR" dirty="0" smtClean="0">
                <a:latin typeface="+mj-lt"/>
              </a:rPr>
              <a:t>, ανακοίνωση στους γονείς.</a:t>
            </a:r>
            <a:endParaRPr lang="en-US" dirty="0" smtClean="0">
              <a:latin typeface="+mj-lt"/>
            </a:endParaRPr>
          </a:p>
          <a:p>
            <a:pPr algn="just">
              <a:buFont typeface="Arial" pitchFamily="34" charset="0"/>
              <a:buChar char="•"/>
            </a:pPr>
            <a:r>
              <a:rPr lang="el-GR" dirty="0" smtClean="0">
                <a:latin typeface="+mj-lt"/>
              </a:rPr>
              <a:t>Το αναλυτικό πρόγραμμα ασκεί επιπλέον πιέσεις. </a:t>
            </a:r>
          </a:p>
          <a:p>
            <a:pPr algn="just">
              <a:buFont typeface="Arial" pitchFamily="34" charset="0"/>
              <a:buChar char="•"/>
            </a:pPr>
            <a:r>
              <a:rPr lang="el-GR" dirty="0" smtClean="0">
                <a:latin typeface="+mj-lt"/>
              </a:rPr>
              <a:t> Ο καταλυτικός ρόλος του εκπαιδευτικού συγκεντρώνει τις προσδοκίες και τις πιέσεις της κοινωνίας, για ένα έργο, για το οποίο, </a:t>
            </a:r>
            <a:r>
              <a:rPr lang="el-GR" b="1" dirty="0" smtClean="0">
                <a:latin typeface="+mj-lt"/>
              </a:rPr>
              <a:t>δεν είναι επαρκώς εφοδιασμένος.</a:t>
            </a:r>
          </a:p>
          <a:p>
            <a:pPr algn="just">
              <a:buNone/>
            </a:pPr>
            <a:endParaRPr lang="el-GR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l-GR" dirty="0" smtClean="0">
                <a:latin typeface="+mj-lt"/>
              </a:rPr>
              <a:t>Η </a:t>
            </a:r>
            <a:r>
              <a:rPr lang="el-GR" b="1" dirty="0" smtClean="0">
                <a:latin typeface="+mj-lt"/>
              </a:rPr>
              <a:t>στήριξη του εκπαιδευτικού </a:t>
            </a:r>
            <a:r>
              <a:rPr lang="el-GR" dirty="0" smtClean="0">
                <a:latin typeface="+mj-lt"/>
              </a:rPr>
              <a:t>κυρίως σε επίπεδο ενημέρωσης και καθοδήγησης σε θέματα προσδιορισμού και αντιμετώπισης του προβλήματος. </a:t>
            </a:r>
          </a:p>
          <a:p>
            <a:pPr algn="just"/>
            <a:r>
              <a:rPr lang="el-GR" b="1" dirty="0" smtClean="0">
                <a:latin typeface="+mj-lt"/>
              </a:rPr>
              <a:t>Επιμόρφωση </a:t>
            </a:r>
            <a:r>
              <a:rPr lang="el-GR" dirty="0" smtClean="0">
                <a:latin typeface="+mj-lt"/>
              </a:rPr>
              <a:t>σε θέματα ειδικής αγωγής, ώστε να κατανοηθούν οι ανάγκες και η συναισθηματική κατάσταση των γονέων, η φύση μιας συμπεριφοράς ή μιας δυσκολίας.</a:t>
            </a:r>
          </a:p>
          <a:p>
            <a:pPr algn="just"/>
            <a:r>
              <a:rPr lang="el-GR" b="1" dirty="0" smtClean="0">
                <a:latin typeface="+mj-lt"/>
              </a:rPr>
              <a:t>Βοήθεια για παραπομπή </a:t>
            </a:r>
            <a:r>
              <a:rPr lang="el-GR" dirty="0" smtClean="0">
                <a:latin typeface="+mj-lt"/>
              </a:rPr>
              <a:t>σε ειδικούς  και </a:t>
            </a:r>
            <a:r>
              <a:rPr lang="el-GR" b="1" dirty="0" smtClean="0">
                <a:latin typeface="+mj-lt"/>
              </a:rPr>
              <a:t>συνεργασία </a:t>
            </a:r>
            <a:r>
              <a:rPr lang="el-GR" dirty="0" smtClean="0">
                <a:latin typeface="+mj-lt"/>
              </a:rPr>
              <a:t>με φορείς και υπηρεσίες.</a:t>
            </a:r>
          </a:p>
          <a:p>
            <a:pPr algn="just"/>
            <a:r>
              <a:rPr lang="el-GR" b="1" dirty="0" smtClean="0">
                <a:latin typeface="+mj-lt"/>
              </a:rPr>
              <a:t>Καθοδήγηση και στήριξη</a:t>
            </a:r>
            <a:r>
              <a:rPr lang="el-GR" dirty="0" smtClean="0">
                <a:latin typeface="+mj-lt"/>
              </a:rPr>
              <a:t> στον εκπαιδευτικό, ώστε να καταφέρει να εξισορροπήσει και, με βάση, τις δικές του ανάγκες, ιδιαίτερα, στη σημερινή εποχή που είναι σε βαθιά οικονομική και ηθική κρίση.</a:t>
            </a:r>
            <a:endParaRPr lang="el-GR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  </a:t>
            </a:r>
            <a:r>
              <a:rPr lang="el-GR" dirty="0" smtClean="0"/>
              <a:t>Αναγκαιότητα συνεργασίας</a:t>
            </a:r>
            <a:r>
              <a:rPr lang="en-US" dirty="0" smtClean="0"/>
              <a:t> 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el-GR" dirty="0" smtClean="0"/>
              <a:t>    </a:t>
            </a:r>
            <a:r>
              <a:rPr lang="el-GR" dirty="0" smtClean="0">
                <a:latin typeface="+mj-lt"/>
              </a:rPr>
              <a:t>Μέχρι πρόσφατα </a:t>
            </a:r>
            <a:r>
              <a:rPr lang="el-GR" b="1" dirty="0" smtClean="0">
                <a:latin typeface="+mj-lt"/>
              </a:rPr>
              <a:t>η σπουδαιότητα της αλληλεπίδρασης </a:t>
            </a:r>
            <a:r>
              <a:rPr lang="el-GR" dirty="0" smtClean="0">
                <a:latin typeface="+mj-lt"/>
              </a:rPr>
              <a:t>του οικογενειακού και σχολικού περιβάλλοντος ήταν </a:t>
            </a:r>
            <a:r>
              <a:rPr lang="el-GR" b="1" dirty="0" smtClean="0">
                <a:latin typeface="+mj-lt"/>
              </a:rPr>
              <a:t>παραγκωνισμένη</a:t>
            </a:r>
            <a:r>
              <a:rPr lang="el-GR" dirty="0" smtClean="0">
                <a:latin typeface="+mj-lt"/>
              </a:rPr>
              <a:t>. </a:t>
            </a:r>
          </a:p>
          <a:p>
            <a:pPr algn="just">
              <a:buNone/>
            </a:pPr>
            <a:r>
              <a:rPr lang="el-GR" dirty="0">
                <a:latin typeface="+mj-lt"/>
              </a:rPr>
              <a:t> </a:t>
            </a:r>
            <a:r>
              <a:rPr lang="el-GR" dirty="0" smtClean="0">
                <a:latin typeface="+mj-lt"/>
              </a:rPr>
              <a:t>    </a:t>
            </a:r>
          </a:p>
          <a:p>
            <a:pPr algn="just">
              <a:buNone/>
            </a:pPr>
            <a:r>
              <a:rPr lang="el-GR" dirty="0">
                <a:latin typeface="+mj-lt"/>
              </a:rPr>
              <a:t> </a:t>
            </a:r>
            <a:r>
              <a:rPr lang="el-GR" dirty="0" smtClean="0">
                <a:latin typeface="+mj-lt"/>
              </a:rPr>
              <a:t>   Το </a:t>
            </a:r>
            <a:r>
              <a:rPr lang="el-GR" b="1" dirty="0">
                <a:latin typeface="+mj-lt"/>
              </a:rPr>
              <a:t>ιατροκεντρικό μοντέλο </a:t>
            </a:r>
            <a:r>
              <a:rPr lang="el-GR" dirty="0">
                <a:latin typeface="+mj-lt"/>
              </a:rPr>
              <a:t>που επικρατούσε εστιαζόταν στις δυσκολίες με αποτέλεσμα η </a:t>
            </a:r>
            <a:r>
              <a:rPr lang="el-GR" b="1" dirty="0">
                <a:latin typeface="+mj-lt"/>
              </a:rPr>
              <a:t>θεραπεία να είναι αποσπασματική και μεμονωμένη</a:t>
            </a:r>
            <a:r>
              <a:rPr lang="el-GR" dirty="0">
                <a:latin typeface="+mj-lt"/>
              </a:rPr>
              <a:t> και να μην εξασφαλίζεται η στήριξη του παιδιού στη σχολική και κοινωνική ζωή.</a:t>
            </a:r>
            <a:endParaRPr lang="el-GR" b="1" dirty="0">
              <a:latin typeface="+mj-lt"/>
            </a:endParaRPr>
          </a:p>
          <a:p>
            <a:pPr algn="just">
              <a:buNone/>
            </a:pPr>
            <a:endParaRPr lang="el-GR" b="1" dirty="0" smtClean="0">
              <a:latin typeface="+mj-lt"/>
            </a:endParaRPr>
          </a:p>
          <a:p>
            <a:pPr algn="just">
              <a:buNone/>
            </a:pPr>
            <a:r>
              <a:rPr lang="el-GR" dirty="0" smtClean="0">
                <a:latin typeface="+mj-lt"/>
              </a:rPr>
              <a:t>    Σήμερα </a:t>
            </a:r>
            <a:r>
              <a:rPr lang="el-GR" b="1" dirty="0" smtClean="0">
                <a:latin typeface="+mj-lt"/>
              </a:rPr>
              <a:t>η ολιστική αντιμετώπιση του μαθητή </a:t>
            </a:r>
            <a:r>
              <a:rPr lang="el-GR" dirty="0" smtClean="0">
                <a:latin typeface="+mj-lt"/>
              </a:rPr>
              <a:t>αφενός προϋποθέτει τη </a:t>
            </a:r>
            <a:r>
              <a:rPr lang="el-GR" b="1" dirty="0" smtClean="0">
                <a:latin typeface="+mj-lt"/>
              </a:rPr>
              <a:t>συνεργασία όλων όσων εμπλέκονται </a:t>
            </a:r>
            <a:r>
              <a:rPr lang="el-GR" dirty="0" smtClean="0">
                <a:latin typeface="+mj-lt"/>
              </a:rPr>
              <a:t>στη σωματική, ψυχική και γνωστική ανάπτυξη του και αφετέρου </a:t>
            </a:r>
            <a:r>
              <a:rPr lang="el-GR" b="1" dirty="0" smtClean="0">
                <a:latin typeface="+mj-lt"/>
              </a:rPr>
              <a:t>αναβαθμίζει τον ρόλο των γονέων,</a:t>
            </a:r>
            <a:r>
              <a:rPr lang="el-GR" dirty="0" smtClean="0">
                <a:latin typeface="+mj-lt"/>
              </a:rPr>
              <a:t> οι οποίοι υποστηρίζονται και συναποφασίζουν για την αντιμετώπιση του παιδιού. </a:t>
            </a:r>
            <a:endParaRPr lang="el-GR" b="1" dirty="0" smtClean="0">
              <a:latin typeface="+mj-lt"/>
            </a:endParaRPr>
          </a:p>
          <a:p>
            <a:pPr algn="just"/>
            <a:endParaRPr lang="el-GR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l-GR" dirty="0" smtClean="0">
                <a:latin typeface="+mj-lt"/>
              </a:rPr>
              <a:t>Η συνεργασία γονέων και εκπαιδευτικών προϋποθέτει </a:t>
            </a:r>
            <a:r>
              <a:rPr lang="el-GR" b="1" dirty="0" smtClean="0">
                <a:latin typeface="+mj-lt"/>
              </a:rPr>
              <a:t>αμοιβαίο σεβασμό </a:t>
            </a:r>
            <a:r>
              <a:rPr lang="el-GR" b="1" smtClean="0">
                <a:latin typeface="+mj-lt"/>
              </a:rPr>
              <a:t>και προσπάθεια </a:t>
            </a:r>
            <a:r>
              <a:rPr lang="el-GR" b="1" smtClean="0">
                <a:latin typeface="+mj-lt"/>
              </a:rPr>
              <a:t>και </a:t>
            </a:r>
            <a:r>
              <a:rPr lang="el-GR" b="1" dirty="0" smtClean="0">
                <a:latin typeface="+mj-lt"/>
              </a:rPr>
              <a:t>από τις δύο πλευρές</a:t>
            </a:r>
            <a:r>
              <a:rPr lang="el-GR" dirty="0" smtClean="0">
                <a:latin typeface="+mj-lt"/>
              </a:rPr>
              <a:t>. Έτσι, </a:t>
            </a:r>
            <a:r>
              <a:rPr lang="el-GR" b="1" dirty="0" smtClean="0">
                <a:latin typeface="+mj-lt"/>
              </a:rPr>
              <a:t>και οι γονείς </a:t>
            </a:r>
            <a:r>
              <a:rPr lang="el-GR" dirty="0" smtClean="0">
                <a:latin typeface="+mj-lt"/>
              </a:rPr>
              <a:t>οφείλουν να προσπαθήσουν να καταλάβουν ότι οι εκπαιδευτικοί έχουν και </a:t>
            </a:r>
            <a:r>
              <a:rPr lang="el-GR" b="1" dirty="0" smtClean="0">
                <a:latin typeface="+mj-lt"/>
              </a:rPr>
              <a:t>αυτοί τις δικές τους ανάγκες και επιθυμίες</a:t>
            </a:r>
            <a:r>
              <a:rPr lang="el-GR" dirty="0" smtClean="0">
                <a:latin typeface="+mj-lt"/>
              </a:rPr>
              <a:t>, χρειάζεται να </a:t>
            </a:r>
            <a:r>
              <a:rPr lang="el-GR" b="1" dirty="0" smtClean="0">
                <a:latin typeface="+mj-lt"/>
              </a:rPr>
              <a:t>τηρούν μία ειλικρινή και ανοικτή στάση</a:t>
            </a:r>
            <a:r>
              <a:rPr lang="el-GR" dirty="0" smtClean="0">
                <a:latin typeface="+mj-lt"/>
              </a:rPr>
              <a:t> απέναντι στους εκπαιδευτικούς, να </a:t>
            </a:r>
            <a:r>
              <a:rPr lang="el-GR" b="1" dirty="0" smtClean="0">
                <a:latin typeface="+mj-lt"/>
              </a:rPr>
              <a:t>αναπτύσσουν διάλογο </a:t>
            </a:r>
            <a:r>
              <a:rPr lang="el-GR" dirty="0" smtClean="0">
                <a:latin typeface="+mj-lt"/>
              </a:rPr>
              <a:t>και να </a:t>
            </a:r>
            <a:r>
              <a:rPr lang="el-GR" b="1" dirty="0" smtClean="0">
                <a:latin typeface="+mj-lt"/>
              </a:rPr>
              <a:t>μοιράζονται</a:t>
            </a:r>
            <a:r>
              <a:rPr lang="el-GR" dirty="0" smtClean="0">
                <a:latin typeface="+mj-lt"/>
              </a:rPr>
              <a:t> μαζί με τους εκπαιδευτικούς τις ανησυχίες και τους φόβους τους, αλλά και τα ενδιαφέροντα και τις ανάγκες του παιδιού με ειδικές εκπαιδευτικές ανάγκες. </a:t>
            </a:r>
          </a:p>
          <a:p>
            <a:pPr algn="just"/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            Βασικά οφέλη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lvl="0" indent="0" algn="just">
              <a:buFont typeface="Arial" pitchFamily="34" charset="0"/>
              <a:buChar char="•"/>
            </a:pPr>
            <a:r>
              <a:rPr lang="el-GR" dirty="0" smtClean="0">
                <a:latin typeface="+mj-lt"/>
              </a:rPr>
              <a:t>  Καλύτερη </a:t>
            </a:r>
            <a:r>
              <a:rPr lang="el-GR" b="1" dirty="0" smtClean="0">
                <a:latin typeface="+mj-lt"/>
              </a:rPr>
              <a:t>κατανόηση των αναγκών του παιδιού</a:t>
            </a:r>
            <a:r>
              <a:rPr lang="el-GR" dirty="0" smtClean="0">
                <a:latin typeface="+mj-lt"/>
              </a:rPr>
              <a:t>, αλλά και των    </a:t>
            </a:r>
            <a:r>
              <a:rPr lang="el-GR" b="1" dirty="0" smtClean="0">
                <a:latin typeface="+mj-lt"/>
              </a:rPr>
              <a:t>αναγκών και επιθυμιών των γονέων</a:t>
            </a:r>
            <a:r>
              <a:rPr lang="el-GR" dirty="0" smtClean="0">
                <a:latin typeface="+mj-lt"/>
              </a:rPr>
              <a:t>. </a:t>
            </a:r>
          </a:p>
          <a:p>
            <a:pPr lvl="0" algn="just"/>
            <a:r>
              <a:rPr lang="el-GR" dirty="0" smtClean="0">
                <a:latin typeface="+mj-lt"/>
              </a:rPr>
              <a:t>Συλλογή πληροφοριών που βοηθούν στην </a:t>
            </a:r>
            <a:r>
              <a:rPr lang="el-GR" b="1" dirty="0" smtClean="0">
                <a:latin typeface="+mj-lt"/>
              </a:rPr>
              <a:t>καλύτερη προσαρμογή του προγράμματος</a:t>
            </a:r>
            <a:r>
              <a:rPr lang="el-GR" dirty="0" smtClean="0">
                <a:latin typeface="+mj-lt"/>
              </a:rPr>
              <a:t> στις ιδιαίτερες ανάγκες του μαθητή. </a:t>
            </a:r>
          </a:p>
          <a:p>
            <a:pPr lvl="0" algn="just"/>
            <a:r>
              <a:rPr lang="el-GR" b="1" dirty="0" smtClean="0">
                <a:latin typeface="+mj-lt"/>
              </a:rPr>
              <a:t>Αύξηση των ευκαιριών για ενίσχυση κατάλληλων συμπεριφορών </a:t>
            </a:r>
            <a:r>
              <a:rPr lang="el-GR" dirty="0" smtClean="0">
                <a:latin typeface="+mj-lt"/>
              </a:rPr>
              <a:t>του παιδιού μέσα και έξω από το σχολείο. </a:t>
            </a:r>
            <a:endParaRPr lang="el-GR" b="1" dirty="0" smtClean="0">
              <a:latin typeface="+mj-lt"/>
            </a:endParaRPr>
          </a:p>
          <a:p>
            <a:pPr lvl="0" algn="just"/>
            <a:r>
              <a:rPr lang="el-GR" b="1" dirty="0" smtClean="0">
                <a:latin typeface="+mj-lt"/>
              </a:rPr>
              <a:t>Αυξημένες ευκαιρίες για μάθηση και εξέλιξη </a:t>
            </a:r>
            <a:r>
              <a:rPr lang="el-GR" dirty="0" smtClean="0">
                <a:latin typeface="+mj-lt"/>
              </a:rPr>
              <a:t>του μαθητή. </a:t>
            </a:r>
            <a:r>
              <a:rPr lang="el-GR" b="1" dirty="0" smtClean="0">
                <a:latin typeface="+mj-lt"/>
              </a:rPr>
              <a:t>Μεγαλύτερη συνέπεια και σταθερότητα </a:t>
            </a:r>
            <a:r>
              <a:rPr lang="el-GR" dirty="0" smtClean="0">
                <a:latin typeface="+mj-lt"/>
              </a:rPr>
              <a:t>στους δύο πιο σημαντικούς χώρους όπου ζει και κινείται, δηλαδή, στο σχολείο και στο σπίτι. </a:t>
            </a:r>
            <a:endParaRPr lang="el-GR" b="1" dirty="0" smtClean="0">
              <a:latin typeface="+mj-lt"/>
            </a:endParaRPr>
          </a:p>
          <a:p>
            <a:endParaRPr lang="el-GR" b="1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el-GR" dirty="0" smtClean="0">
                <a:latin typeface="+mj-lt"/>
              </a:rPr>
              <a:t>   </a:t>
            </a:r>
          </a:p>
          <a:p>
            <a:pPr algn="just">
              <a:buNone/>
            </a:pPr>
            <a:r>
              <a:rPr lang="el-GR" dirty="0" smtClean="0">
                <a:latin typeface="+mj-lt"/>
              </a:rPr>
              <a:t>   Όταν οι εκπαιδευτικοί και οι γονείς αναγνωρίσουν τη </a:t>
            </a:r>
            <a:r>
              <a:rPr lang="el-GR" b="1" dirty="0" smtClean="0">
                <a:latin typeface="+mj-lt"/>
              </a:rPr>
              <a:t>συμπληρωματική τους εμπειρία</a:t>
            </a:r>
            <a:r>
              <a:rPr lang="el-GR" dirty="0" smtClean="0">
                <a:latin typeface="+mj-lt"/>
              </a:rPr>
              <a:t> </a:t>
            </a:r>
            <a:r>
              <a:rPr lang="el-GR" b="1" dirty="0" smtClean="0">
                <a:latin typeface="+mj-lt"/>
              </a:rPr>
              <a:t>για συνεργασία</a:t>
            </a:r>
            <a:r>
              <a:rPr lang="el-GR" dirty="0" smtClean="0">
                <a:latin typeface="+mj-lt"/>
              </a:rPr>
              <a:t> </a:t>
            </a:r>
            <a:r>
              <a:rPr lang="el-GR" i="1" dirty="0" smtClean="0">
                <a:latin typeface="+mj-lt"/>
              </a:rPr>
              <a:t>«το αποτέλεσμα θα είναι </a:t>
            </a:r>
            <a:r>
              <a:rPr lang="el-GR" b="1" i="1" dirty="0" smtClean="0">
                <a:latin typeface="+mj-lt"/>
              </a:rPr>
              <a:t>ένα σχολείο πλουσιότερο σε εμπειρία, πιο αποτελεσματικό και θα ανταποκρίνεται περισσότερο στο  πλαίσιο μιας δημοκρατικής κοινωνίας σε μια εποχή που το έχει απόλυτα ανάγκη και που </a:t>
            </a:r>
            <a:r>
              <a:rPr lang="el-GR" b="1" i="1" u="sng" dirty="0" smtClean="0">
                <a:latin typeface="+mj-lt"/>
              </a:rPr>
              <a:t>υγεία= επικοινωνία</a:t>
            </a:r>
            <a:r>
              <a:rPr lang="el-GR" b="1" i="1" dirty="0" smtClean="0">
                <a:latin typeface="+mj-lt"/>
              </a:rPr>
              <a:t>».</a:t>
            </a:r>
          </a:p>
          <a:p>
            <a:pPr algn="just">
              <a:buNone/>
            </a:pPr>
            <a:endParaRPr lang="el-GR" b="1" dirty="0" smtClean="0">
              <a:latin typeface="+mj-lt"/>
            </a:endParaRP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dirty="0" smtClean="0">
                <a:latin typeface="+mj-lt"/>
              </a:rPr>
              <a:t>                                    </a:t>
            </a:r>
          </a:p>
          <a:p>
            <a:pPr>
              <a:buNone/>
            </a:pPr>
            <a:endParaRPr lang="el-GR" dirty="0" smtClean="0">
              <a:latin typeface="+mj-lt"/>
            </a:endParaRPr>
          </a:p>
          <a:p>
            <a:pPr>
              <a:buNone/>
            </a:pPr>
            <a:endParaRPr lang="el-GR" dirty="0" smtClean="0">
              <a:latin typeface="+mj-lt"/>
            </a:endParaRPr>
          </a:p>
          <a:p>
            <a:pPr>
              <a:buNone/>
            </a:pPr>
            <a:r>
              <a:rPr lang="el-GR" sz="4000" dirty="0" smtClean="0">
                <a:latin typeface="+mj-lt"/>
              </a:rPr>
              <a:t>                   </a:t>
            </a:r>
            <a:r>
              <a:rPr lang="el-GR" sz="4000" dirty="0" smtClean="0">
                <a:solidFill>
                  <a:schemeClr val="tx2"/>
                </a:solidFill>
                <a:latin typeface="+mj-lt"/>
              </a:rPr>
              <a:t>Ευχαριστώ πολύ</a:t>
            </a:r>
            <a:endParaRPr lang="el-GR" sz="4000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el-GR" dirty="0" smtClean="0">
                <a:ea typeface="Verdana" pitchFamily="34" charset="0"/>
                <a:cs typeface="Verdana" pitchFamily="34" charset="0"/>
              </a:rPr>
              <a:t>   </a:t>
            </a:r>
            <a:r>
              <a:rPr lang="el-GR" dirty="0" smtClean="0">
                <a:latin typeface="+mj-lt"/>
                <a:ea typeface="Verdana" pitchFamily="34" charset="0"/>
                <a:cs typeface="Verdana" pitchFamily="34" charset="0"/>
              </a:rPr>
              <a:t>Έτσι, η</a:t>
            </a:r>
            <a:r>
              <a:rPr lang="en-US" dirty="0" smtClean="0">
                <a:latin typeface="+mj-lt"/>
                <a:ea typeface="Verdana" pitchFamily="34" charset="0"/>
                <a:cs typeface="Verdana" pitchFamily="34" charset="0"/>
              </a:rPr>
              <a:t> </a:t>
            </a:r>
            <a:r>
              <a:rPr lang="el-GR" b="1" dirty="0" smtClean="0">
                <a:latin typeface="+mj-lt"/>
                <a:ea typeface="Verdana" pitchFamily="34" charset="0"/>
                <a:cs typeface="Verdana" pitchFamily="34" charset="0"/>
              </a:rPr>
              <a:t>συνεργασία σχολείου και οικογένειας </a:t>
            </a:r>
            <a:r>
              <a:rPr lang="el-GR" dirty="0" smtClean="0">
                <a:latin typeface="+mj-lt"/>
                <a:ea typeface="Verdana" pitchFamily="34" charset="0"/>
                <a:cs typeface="Verdana" pitchFamily="34" charset="0"/>
              </a:rPr>
              <a:t>και ο ενισχυμένος γονικός ρόλος στο σχολείο αποτελεί </a:t>
            </a:r>
            <a:r>
              <a:rPr lang="el-GR" b="1" dirty="0" smtClean="0">
                <a:latin typeface="+mj-lt"/>
                <a:ea typeface="Verdana" pitchFamily="34" charset="0"/>
                <a:cs typeface="Verdana" pitchFamily="34" charset="0"/>
              </a:rPr>
              <a:t>βασικό αίτημα της ειδικής αγωγής.</a:t>
            </a:r>
            <a:r>
              <a:rPr lang="en-US" dirty="0" smtClean="0">
                <a:latin typeface="+mj-lt"/>
              </a:rPr>
              <a:t> </a:t>
            </a:r>
            <a:r>
              <a:rPr lang="el-GR" dirty="0" smtClean="0">
                <a:latin typeface="+mj-lt"/>
                <a:ea typeface="Verdana" pitchFamily="34" charset="0"/>
                <a:cs typeface="Verdana" pitchFamily="34" charset="0"/>
              </a:rPr>
              <a:t>Όταν αναφερόμαστε σε «σχέση συνεργασίας», εννοούμε το </a:t>
            </a:r>
            <a:r>
              <a:rPr lang="el-GR" b="1" dirty="0" smtClean="0">
                <a:latin typeface="+mj-lt"/>
                <a:ea typeface="Verdana" pitchFamily="34" charset="0"/>
                <a:cs typeface="Verdana" pitchFamily="34" charset="0"/>
              </a:rPr>
              <a:t>μοίρασμα των γνώσεων και εμπειριών ανάμεσα σε γονείς, ειδικούς και εκπαιδευτικούς</a:t>
            </a:r>
            <a:r>
              <a:rPr lang="el-GR" b="1" i="1" dirty="0" smtClean="0">
                <a:latin typeface="+mj-lt"/>
                <a:ea typeface="Verdana" pitchFamily="34" charset="0"/>
                <a:cs typeface="Verdana" pitchFamily="34" charset="0"/>
              </a:rPr>
              <a:t> </a:t>
            </a:r>
            <a:r>
              <a:rPr lang="el-GR" dirty="0" smtClean="0">
                <a:latin typeface="+mj-lt"/>
                <a:ea typeface="Verdana" pitchFamily="34" charset="0"/>
                <a:cs typeface="Verdana" pitchFamily="34" charset="0"/>
              </a:rPr>
              <a:t>με χαρακτηριστικό την ενεργή συμμετοχή των γονέων στη λήψη αποφάσεων. </a:t>
            </a:r>
            <a:endParaRPr lang="el-GR" b="1" dirty="0" smtClean="0">
              <a:latin typeface="+mj-lt"/>
              <a:ea typeface="Verdana" pitchFamily="34" charset="0"/>
              <a:cs typeface="Verdana" pitchFamily="34" charset="0"/>
            </a:endParaRP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el-GR" dirty="0" smtClean="0">
                <a:latin typeface="+mj-lt"/>
              </a:rPr>
              <a:t>    Μέσα </a:t>
            </a:r>
            <a:r>
              <a:rPr lang="el-GR" dirty="0">
                <a:latin typeface="+mj-lt"/>
              </a:rPr>
              <a:t>σε αυτά τα πλαίσια, ο ρόλος του εκπαιδευτικού παίρνει </a:t>
            </a:r>
            <a:r>
              <a:rPr lang="el-GR" b="1" dirty="0">
                <a:latin typeface="+mj-lt"/>
              </a:rPr>
              <a:t>νέες διαστάσεις</a:t>
            </a:r>
            <a:r>
              <a:rPr lang="el-GR" dirty="0">
                <a:latin typeface="+mj-lt"/>
              </a:rPr>
              <a:t>. Καλείται να </a:t>
            </a:r>
            <a:r>
              <a:rPr lang="el-GR" dirty="0" smtClean="0">
                <a:latin typeface="+mj-lt"/>
              </a:rPr>
              <a:t>δουλέψει, </a:t>
            </a:r>
            <a:r>
              <a:rPr lang="el-GR" b="1" dirty="0">
                <a:latin typeface="+mj-lt"/>
              </a:rPr>
              <a:t>όχι μόνο σε εκπαιδευτικά </a:t>
            </a:r>
            <a:r>
              <a:rPr lang="el-GR" b="1" dirty="0" smtClean="0">
                <a:latin typeface="+mj-lt"/>
              </a:rPr>
              <a:t>προγράμματα, </a:t>
            </a:r>
            <a:r>
              <a:rPr lang="el-GR" dirty="0">
                <a:latin typeface="+mj-lt"/>
              </a:rPr>
              <a:t>αλλά και </a:t>
            </a:r>
            <a:r>
              <a:rPr lang="el-GR" b="1" dirty="0">
                <a:latin typeface="+mj-lt"/>
              </a:rPr>
              <a:t>στη δυναμική της οικογένειας.</a:t>
            </a:r>
          </a:p>
          <a:p>
            <a:pPr algn="just">
              <a:buNone/>
            </a:pPr>
            <a:r>
              <a:rPr lang="en-US" dirty="0" smtClean="0">
                <a:latin typeface="+mj-lt"/>
              </a:rPr>
              <a:t>    </a:t>
            </a:r>
            <a:r>
              <a:rPr lang="el-GR" dirty="0" smtClean="0">
                <a:latin typeface="+mj-lt"/>
              </a:rPr>
              <a:t>Η σύμπλευση σχολείου και οικογένειας, συναντά ποικίλα εμπόδια και δυσκολίες,</a:t>
            </a:r>
            <a:r>
              <a:rPr lang="el-GR" b="1" dirty="0" smtClean="0">
                <a:latin typeface="+mj-lt"/>
              </a:rPr>
              <a:t> </a:t>
            </a:r>
            <a:r>
              <a:rPr lang="el-GR" dirty="0" smtClean="0">
                <a:latin typeface="+mj-lt"/>
              </a:rPr>
              <a:t>δεδομένου ότι, στα πλαίσια της αλληλεπίδρασης γονέων και εκπαιδευτικών, καθένας έχει </a:t>
            </a:r>
            <a:r>
              <a:rPr lang="el-GR" b="1" dirty="0" smtClean="0">
                <a:latin typeface="+mj-lt"/>
              </a:rPr>
              <a:t>διαφορετική στάση, συναισθηματική κατάσταση, διαφορετική προσέγγιση και κουβαλά ένα ξεχωριστό κομμάτι κοινωνικής πραγματικότητας</a:t>
            </a:r>
            <a:r>
              <a:rPr lang="el-GR" dirty="0" smtClean="0">
                <a:latin typeface="+mj-lt"/>
              </a:rPr>
              <a:t>. </a:t>
            </a:r>
            <a:endParaRPr lang="el-GR" b="1" dirty="0" smtClean="0">
              <a:latin typeface="+mj-lt"/>
            </a:endParaRPr>
          </a:p>
          <a:p>
            <a:pPr algn="just"/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        Εμπόδια συνεργασίας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l-GR" b="1" u="sng" dirty="0" smtClean="0">
                <a:latin typeface="+mj-lt"/>
              </a:rPr>
              <a:t>Ανάγκες γονέων</a:t>
            </a:r>
            <a:r>
              <a:rPr lang="el-GR" dirty="0" smtClean="0">
                <a:latin typeface="+mj-lt"/>
              </a:rPr>
              <a:t>:</a:t>
            </a:r>
          </a:p>
          <a:p>
            <a:pPr algn="just"/>
            <a:r>
              <a:rPr lang="el-GR" dirty="0">
                <a:latin typeface="+mj-lt"/>
              </a:rPr>
              <a:t>Για τους </a:t>
            </a:r>
            <a:r>
              <a:rPr lang="el-GR" dirty="0" smtClean="0">
                <a:latin typeface="+mj-lt"/>
              </a:rPr>
              <a:t>γονείς, </a:t>
            </a:r>
            <a:r>
              <a:rPr lang="el-GR" dirty="0">
                <a:latin typeface="+mj-lt"/>
              </a:rPr>
              <a:t>η απόκτηση ενός παιδιού αποτελεί προέκταση της ζωής τους και μια δεύτερη ευκαιρία εκπλήρωσης των προσωπικών και κοινωνικών τους προσδοκιών. Έτσι το πλήγμα, όταν αυτό γεννιέται </a:t>
            </a:r>
            <a:r>
              <a:rPr lang="el-GR" dirty="0" smtClean="0">
                <a:latin typeface="+mj-lt"/>
              </a:rPr>
              <a:t>με δυσκολία</a:t>
            </a:r>
            <a:r>
              <a:rPr lang="el-GR" dirty="0">
                <a:latin typeface="+mj-lt"/>
              </a:rPr>
              <a:t>, είναι μεγάλο (όχι μόνο στην </a:t>
            </a:r>
            <a:r>
              <a:rPr lang="el-GR" dirty="0" smtClean="0">
                <a:latin typeface="+mj-lt"/>
              </a:rPr>
              <a:t>αρχή</a:t>
            </a:r>
            <a:r>
              <a:rPr lang="en-US" dirty="0" smtClean="0">
                <a:latin typeface="+mj-lt"/>
              </a:rPr>
              <a:t>,</a:t>
            </a:r>
            <a:r>
              <a:rPr lang="el-GR" dirty="0" smtClean="0">
                <a:latin typeface="+mj-lt"/>
              </a:rPr>
              <a:t> </a:t>
            </a:r>
            <a:r>
              <a:rPr lang="el-GR" dirty="0">
                <a:latin typeface="+mj-lt"/>
              </a:rPr>
              <a:t>αλλά και </a:t>
            </a:r>
            <a:r>
              <a:rPr lang="el-GR" dirty="0" smtClean="0">
                <a:latin typeface="+mj-lt"/>
              </a:rPr>
              <a:t>αργότερα</a:t>
            </a:r>
            <a:r>
              <a:rPr lang="en-US" dirty="0" smtClean="0">
                <a:latin typeface="+mj-lt"/>
              </a:rPr>
              <a:t>,</a:t>
            </a:r>
            <a:r>
              <a:rPr lang="el-GR" dirty="0" smtClean="0">
                <a:latin typeface="+mj-lt"/>
              </a:rPr>
              <a:t> </a:t>
            </a:r>
            <a:r>
              <a:rPr lang="el-GR" dirty="0">
                <a:latin typeface="+mj-lt"/>
              </a:rPr>
              <a:t>όταν παρουσιαστούν δυσκολίες στην νηπιακή και παιδική ηλικία</a:t>
            </a:r>
            <a:r>
              <a:rPr lang="el-GR" dirty="0" smtClean="0">
                <a:latin typeface="+mj-lt"/>
              </a:rPr>
              <a:t>).</a:t>
            </a:r>
          </a:p>
          <a:p>
            <a:pPr algn="just"/>
            <a:r>
              <a:rPr lang="el-GR" dirty="0">
                <a:latin typeface="+mj-lt"/>
              </a:rPr>
              <a:t>Αισθήματα ματαίωσης, ανικανότητας και ενοχοποίησης ακολουθούν την αποτυχία για </a:t>
            </a:r>
            <a:r>
              <a:rPr lang="el-GR" dirty="0" err="1">
                <a:latin typeface="+mj-lt"/>
              </a:rPr>
              <a:t>αυτοεπιβεβαίωση</a:t>
            </a:r>
            <a:r>
              <a:rPr lang="el-GR" dirty="0">
                <a:latin typeface="+mj-lt"/>
              </a:rPr>
              <a:t> και ολοκλήρωση μέσα από το παιδί.</a:t>
            </a:r>
            <a:endParaRPr lang="el-GR" b="1" dirty="0">
              <a:latin typeface="+mj-lt"/>
            </a:endParaRPr>
          </a:p>
          <a:p>
            <a:pPr algn="just"/>
            <a:endParaRPr lang="el-G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l-GR" dirty="0"/>
              <a:t> </a:t>
            </a:r>
            <a:r>
              <a:rPr lang="el-GR" dirty="0" smtClean="0"/>
              <a:t>  </a:t>
            </a:r>
            <a:r>
              <a:rPr lang="el-GR" dirty="0" smtClean="0">
                <a:latin typeface="+mj-lt"/>
              </a:rPr>
              <a:t>Τότε οι αντιδράσεις και τα συναισθήματα που δημιουργούνται:</a:t>
            </a:r>
          </a:p>
          <a:p>
            <a:pPr algn="just">
              <a:buFont typeface="Wingdings" pitchFamily="2" charset="2"/>
              <a:buChar char="ü"/>
            </a:pPr>
            <a:r>
              <a:rPr lang="el-GR" b="1" dirty="0" smtClean="0">
                <a:latin typeface="+mj-lt"/>
              </a:rPr>
              <a:t>Σοκ </a:t>
            </a:r>
            <a:r>
              <a:rPr lang="el-GR" dirty="0" smtClean="0">
                <a:latin typeface="+mj-lt"/>
              </a:rPr>
              <a:t>(οδηγεί στην αναζήτηση αμυντικών μηχανισμών</a:t>
            </a:r>
            <a:r>
              <a:rPr lang="en-US" dirty="0" smtClean="0">
                <a:latin typeface="+mj-lt"/>
              </a:rPr>
              <a:t>,</a:t>
            </a:r>
            <a:r>
              <a:rPr lang="el-GR" dirty="0" smtClean="0">
                <a:latin typeface="+mj-lt"/>
              </a:rPr>
              <a:t> όπως η </a:t>
            </a:r>
            <a:r>
              <a:rPr lang="el-GR" b="1" dirty="0" smtClean="0">
                <a:latin typeface="+mj-lt"/>
              </a:rPr>
              <a:t>άρνηση του προβλήματος </a:t>
            </a:r>
            <a:r>
              <a:rPr lang="el-GR" dirty="0" smtClean="0">
                <a:latin typeface="+mj-lt"/>
              </a:rPr>
              <a:t>που μπορεί να εξωτερικευτεί με την αμφισβήτηση της διάγνωσης ή των γνώσεων του εκπαιδευτικού). </a:t>
            </a:r>
          </a:p>
          <a:p>
            <a:pPr algn="just">
              <a:buFont typeface="Wingdings" pitchFamily="2" charset="2"/>
              <a:buChar char="ü"/>
            </a:pPr>
            <a:r>
              <a:rPr lang="el-GR" b="1" dirty="0" smtClean="0">
                <a:latin typeface="+mj-lt"/>
              </a:rPr>
              <a:t>Έντονος πόνος </a:t>
            </a:r>
            <a:r>
              <a:rPr lang="el-GR" dirty="0" smtClean="0">
                <a:latin typeface="+mj-lt"/>
              </a:rPr>
              <a:t>που εκδηλώνεται </a:t>
            </a:r>
            <a:r>
              <a:rPr lang="el-GR" b="1" dirty="0" smtClean="0">
                <a:latin typeface="+mj-lt"/>
              </a:rPr>
              <a:t>με θλίψη</a:t>
            </a:r>
            <a:r>
              <a:rPr lang="el-GR" dirty="0" smtClean="0">
                <a:latin typeface="+mj-lt"/>
              </a:rPr>
              <a:t> ακόμα και </a:t>
            </a:r>
            <a:r>
              <a:rPr lang="el-GR" b="1" dirty="0" smtClean="0">
                <a:latin typeface="+mj-lt"/>
              </a:rPr>
              <a:t>κατάθλιψη.</a:t>
            </a:r>
          </a:p>
          <a:p>
            <a:pPr algn="just">
              <a:buFont typeface="Wingdings" pitchFamily="2" charset="2"/>
              <a:buChar char="ü"/>
            </a:pPr>
            <a:r>
              <a:rPr lang="el-GR" b="1" dirty="0" smtClean="0">
                <a:latin typeface="+mj-lt"/>
              </a:rPr>
              <a:t>Θυμό</a:t>
            </a:r>
            <a:r>
              <a:rPr lang="en-US" b="1" dirty="0" smtClean="0">
                <a:latin typeface="+mj-lt"/>
              </a:rPr>
              <a:t>s</a:t>
            </a:r>
            <a:r>
              <a:rPr lang="el-GR" dirty="0" smtClean="0">
                <a:latin typeface="+mj-lt"/>
              </a:rPr>
              <a:t>, που επίσης μπορεί να τους ακινητοποιήσει.</a:t>
            </a:r>
          </a:p>
          <a:p>
            <a:pPr algn="just">
              <a:buFont typeface="Wingdings" pitchFamily="2" charset="2"/>
              <a:buChar char="ü"/>
            </a:pPr>
            <a:r>
              <a:rPr lang="el-GR" b="1" dirty="0" smtClean="0">
                <a:latin typeface="+mj-lt"/>
              </a:rPr>
              <a:t>Αποδοχή της πραγματικότητας </a:t>
            </a:r>
            <a:r>
              <a:rPr lang="el-GR" dirty="0" smtClean="0">
                <a:latin typeface="+mj-lt"/>
              </a:rPr>
              <a:t>(αναγνωρίζουν το πώς αισθάνονται, αναλαμβάνουν μεγαλύτερη ευθύνη).</a:t>
            </a:r>
          </a:p>
          <a:p>
            <a:pPr algn="just">
              <a:buNone/>
            </a:pPr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l-GR" b="1" dirty="0" smtClean="0">
                <a:latin typeface="+mj-lt"/>
              </a:rPr>
              <a:t>Άγχος </a:t>
            </a:r>
            <a:r>
              <a:rPr lang="el-GR" b="1" dirty="0">
                <a:latin typeface="+mj-lt"/>
              </a:rPr>
              <a:t>και </a:t>
            </a:r>
            <a:r>
              <a:rPr lang="el-GR" b="1" dirty="0" smtClean="0">
                <a:latin typeface="+mj-lt"/>
              </a:rPr>
              <a:t>ενοχές</a:t>
            </a:r>
            <a:r>
              <a:rPr lang="en-US" b="1" dirty="0" smtClean="0">
                <a:latin typeface="+mj-lt"/>
              </a:rPr>
              <a:t>,</a:t>
            </a:r>
            <a:r>
              <a:rPr lang="el-GR" b="1" dirty="0" smtClean="0">
                <a:latin typeface="+mj-lt"/>
              </a:rPr>
              <a:t> </a:t>
            </a:r>
            <a:r>
              <a:rPr lang="el-GR" dirty="0" smtClean="0">
                <a:latin typeface="+mj-lt"/>
              </a:rPr>
              <a:t>γεγονός</a:t>
            </a:r>
            <a:r>
              <a:rPr lang="en-US" dirty="0" smtClean="0">
                <a:latin typeface="+mj-lt"/>
              </a:rPr>
              <a:t>,</a:t>
            </a:r>
            <a:r>
              <a:rPr lang="el-GR" dirty="0" smtClean="0">
                <a:latin typeface="+mj-lt"/>
              </a:rPr>
              <a:t> </a:t>
            </a:r>
            <a:r>
              <a:rPr lang="el-GR" dirty="0">
                <a:latin typeface="+mj-lt"/>
              </a:rPr>
              <a:t>που μπορεί να </a:t>
            </a:r>
            <a:r>
              <a:rPr lang="el-GR" dirty="0" smtClean="0">
                <a:latin typeface="+mj-lt"/>
              </a:rPr>
              <a:t>μην τους βοηθήσει </a:t>
            </a:r>
            <a:r>
              <a:rPr lang="el-GR" dirty="0">
                <a:latin typeface="+mj-lt"/>
              </a:rPr>
              <a:t>να </a:t>
            </a:r>
            <a:r>
              <a:rPr lang="el-GR" dirty="0" smtClean="0">
                <a:latin typeface="+mj-lt"/>
              </a:rPr>
              <a:t> </a:t>
            </a:r>
            <a:r>
              <a:rPr lang="el-GR" dirty="0">
                <a:latin typeface="+mj-lt"/>
              </a:rPr>
              <a:t>κατανοήσουν και </a:t>
            </a:r>
            <a:r>
              <a:rPr lang="el-GR" dirty="0" smtClean="0">
                <a:latin typeface="+mj-lt"/>
              </a:rPr>
              <a:t>να </a:t>
            </a:r>
            <a:r>
              <a:rPr lang="el-GR" dirty="0">
                <a:latin typeface="+mj-lt"/>
              </a:rPr>
              <a:t>αντιμετωπίσουν τη νέα </a:t>
            </a:r>
            <a:r>
              <a:rPr lang="el-GR" dirty="0" smtClean="0">
                <a:latin typeface="+mj-lt"/>
              </a:rPr>
              <a:t>κατάσταση.</a:t>
            </a:r>
          </a:p>
          <a:p>
            <a:pPr algn="just"/>
            <a:r>
              <a:rPr lang="el-GR" b="1" dirty="0" smtClean="0">
                <a:latin typeface="+mj-lt"/>
              </a:rPr>
              <a:t>Διάφορες συναισθηματικές αντιδράσεις </a:t>
            </a:r>
            <a:r>
              <a:rPr lang="el-GR" dirty="0" smtClean="0">
                <a:latin typeface="+mj-lt"/>
              </a:rPr>
              <a:t>χωρίς σταθερή μετάβαση από ένα στάδιο σε άλλο. </a:t>
            </a:r>
          </a:p>
          <a:p>
            <a:pPr algn="just"/>
            <a:r>
              <a:rPr lang="el-GR" b="1" dirty="0" smtClean="0">
                <a:latin typeface="+mj-lt"/>
              </a:rPr>
              <a:t>Οικονομικές δυσκολίες</a:t>
            </a:r>
            <a:r>
              <a:rPr lang="el-GR" dirty="0" smtClean="0">
                <a:latin typeface="+mj-lt"/>
              </a:rPr>
              <a:t>, </a:t>
            </a:r>
            <a:r>
              <a:rPr lang="el-GR" b="1" dirty="0" smtClean="0">
                <a:latin typeface="+mj-lt"/>
              </a:rPr>
              <a:t>προσαρμογή της επαγγελματικής και κοινωνικής ζωής</a:t>
            </a:r>
            <a:r>
              <a:rPr lang="el-GR" dirty="0" smtClean="0">
                <a:latin typeface="+mj-lt"/>
              </a:rPr>
              <a:t> των γονέων, τα </a:t>
            </a:r>
            <a:r>
              <a:rPr lang="el-GR" b="1" dirty="0" smtClean="0">
                <a:latin typeface="+mj-lt"/>
              </a:rPr>
              <a:t>κοινωνικά στερεότυπα</a:t>
            </a:r>
            <a:r>
              <a:rPr lang="el-GR" dirty="0" smtClean="0">
                <a:latin typeface="+mj-lt"/>
              </a:rPr>
              <a:t>, </a:t>
            </a:r>
            <a:r>
              <a:rPr lang="el-GR" b="1" dirty="0" smtClean="0">
                <a:latin typeface="+mj-lt"/>
              </a:rPr>
              <a:t>η αδιαφορία</a:t>
            </a:r>
            <a:r>
              <a:rPr lang="el-GR" dirty="0" smtClean="0">
                <a:latin typeface="+mj-lt"/>
              </a:rPr>
              <a:t>, </a:t>
            </a:r>
            <a:r>
              <a:rPr lang="el-GR" b="1" dirty="0" smtClean="0">
                <a:latin typeface="+mj-lt"/>
              </a:rPr>
              <a:t>ο ανεπαρκής κρατικός μηχανισμός </a:t>
            </a:r>
            <a:r>
              <a:rPr lang="el-GR" dirty="0" smtClean="0">
                <a:latin typeface="+mj-lt"/>
              </a:rPr>
              <a:t>και η </a:t>
            </a:r>
            <a:r>
              <a:rPr lang="el-GR" b="1" dirty="0" smtClean="0">
                <a:latin typeface="+mj-lt"/>
              </a:rPr>
              <a:t>στάση των ειδικών </a:t>
            </a:r>
            <a:r>
              <a:rPr lang="el-GR" dirty="0" smtClean="0">
                <a:latin typeface="+mj-lt"/>
              </a:rPr>
              <a:t>απέναντι στην οικογένεια. </a:t>
            </a:r>
          </a:p>
          <a:p>
            <a:pPr algn="just"/>
            <a:r>
              <a:rPr lang="el-GR" dirty="0" smtClean="0">
                <a:latin typeface="+mj-lt"/>
              </a:rPr>
              <a:t>Τα </a:t>
            </a:r>
            <a:r>
              <a:rPr lang="el-GR" b="1" dirty="0" smtClean="0">
                <a:latin typeface="+mj-lt"/>
              </a:rPr>
              <a:t>εσωτερικά προβλήματα</a:t>
            </a:r>
            <a:r>
              <a:rPr lang="el-GR" dirty="0" smtClean="0">
                <a:latin typeface="+mj-lt"/>
              </a:rPr>
              <a:t>, όπως ασθένειες και προβλήματα υγείας κάποιων άλλων μελών της οικογένειας, χρήση ουσιών και αλκοόλ, καθώς και περιπτώσεις κακοποίησης.</a:t>
            </a:r>
          </a:p>
          <a:p>
            <a:pPr algn="just"/>
            <a:endParaRPr lang="el-GR" dirty="0" smtClean="0"/>
          </a:p>
          <a:p>
            <a:pPr algn="just"/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l-GR" dirty="0" smtClean="0">
                <a:latin typeface="+mj-lt"/>
              </a:rPr>
              <a:t>    Όταν </a:t>
            </a:r>
            <a:r>
              <a:rPr lang="el-GR" dirty="0">
                <a:latin typeface="+mj-lt"/>
              </a:rPr>
              <a:t>οι γονείς (υπάρχουν </a:t>
            </a:r>
            <a:r>
              <a:rPr lang="el-GR" dirty="0" smtClean="0">
                <a:latin typeface="+mj-lt"/>
              </a:rPr>
              <a:t>αρκετοί -- όχι </a:t>
            </a:r>
            <a:r>
              <a:rPr lang="el-GR" dirty="0">
                <a:latin typeface="+mj-lt"/>
              </a:rPr>
              <a:t>όμως όλοι) </a:t>
            </a:r>
            <a:r>
              <a:rPr lang="el-GR" b="1" dirty="0">
                <a:latin typeface="+mj-lt"/>
              </a:rPr>
              <a:t>φθάσουν στο στάδιο της αποδοχής </a:t>
            </a:r>
            <a:r>
              <a:rPr lang="el-GR" dirty="0">
                <a:latin typeface="+mj-lt"/>
              </a:rPr>
              <a:t>κινητοποιούνται, δραστηριοποιούνται και </a:t>
            </a:r>
            <a:r>
              <a:rPr lang="el-GR" dirty="0" smtClean="0">
                <a:latin typeface="+mj-lt"/>
              </a:rPr>
              <a:t>μπορούν να δώσουν </a:t>
            </a:r>
            <a:r>
              <a:rPr lang="el-GR" dirty="0">
                <a:latin typeface="+mj-lt"/>
              </a:rPr>
              <a:t>την κατάλληλη βοήθεια για το παιδί τους. </a:t>
            </a:r>
            <a:r>
              <a:rPr lang="el-GR" dirty="0" smtClean="0">
                <a:latin typeface="+mj-lt"/>
              </a:rPr>
              <a:t>Επίσης, </a:t>
            </a:r>
            <a:r>
              <a:rPr lang="el-GR" b="1" dirty="0" smtClean="0">
                <a:latin typeface="+mj-lt"/>
              </a:rPr>
              <a:t>η </a:t>
            </a:r>
            <a:r>
              <a:rPr lang="el-GR" b="1" dirty="0">
                <a:latin typeface="+mj-lt"/>
              </a:rPr>
              <a:t>προσωπικότητα</a:t>
            </a:r>
            <a:r>
              <a:rPr lang="el-GR" dirty="0">
                <a:latin typeface="+mj-lt"/>
              </a:rPr>
              <a:t> κάποιων γονέων (με δυνατό το συναίσθημα της επιβίωσης, </a:t>
            </a:r>
            <a:r>
              <a:rPr lang="el-GR" dirty="0" smtClean="0">
                <a:latin typeface="+mj-lt"/>
              </a:rPr>
              <a:t>θετικοί) συμβάλλει </a:t>
            </a:r>
            <a:r>
              <a:rPr lang="el-GR" dirty="0">
                <a:latin typeface="+mj-lt"/>
              </a:rPr>
              <a:t>στην αντιμετώπιση της πραγματικότητας του παιδιού </a:t>
            </a:r>
            <a:r>
              <a:rPr lang="el-GR" dirty="0" smtClean="0">
                <a:latin typeface="+mj-lt"/>
              </a:rPr>
              <a:t>τους (</a:t>
            </a:r>
            <a:r>
              <a:rPr lang="el-GR" dirty="0">
                <a:latin typeface="+mj-lt"/>
              </a:rPr>
              <a:t>με </a:t>
            </a:r>
            <a:r>
              <a:rPr lang="el-GR" dirty="0" smtClean="0">
                <a:latin typeface="+mj-lt"/>
              </a:rPr>
              <a:t>αυτούς τους γονείς </a:t>
            </a:r>
            <a:r>
              <a:rPr lang="el-GR" b="1" dirty="0">
                <a:latin typeface="+mj-lt"/>
              </a:rPr>
              <a:t>η συνεργασία </a:t>
            </a:r>
            <a:r>
              <a:rPr lang="el-GR" dirty="0">
                <a:latin typeface="+mj-lt"/>
              </a:rPr>
              <a:t>με τους εκπαιδευτικού</a:t>
            </a:r>
            <a:r>
              <a:rPr lang="el-GR" b="1" dirty="0">
                <a:latin typeface="+mj-lt"/>
              </a:rPr>
              <a:t>ς είναι θετική και εποικοδομητική</a:t>
            </a:r>
            <a:r>
              <a:rPr lang="el-GR" dirty="0">
                <a:latin typeface="+mj-lt"/>
              </a:rPr>
              <a:t> ενώ </a:t>
            </a:r>
            <a:r>
              <a:rPr lang="el-GR" b="1" dirty="0">
                <a:latin typeface="+mj-lt"/>
              </a:rPr>
              <a:t>πιο δύσκολη </a:t>
            </a:r>
            <a:r>
              <a:rPr lang="el-GR" dirty="0" smtClean="0">
                <a:latin typeface="+mj-lt"/>
              </a:rPr>
              <a:t>είναι </a:t>
            </a:r>
            <a:r>
              <a:rPr lang="el-GR" dirty="0">
                <a:latin typeface="+mj-lt"/>
              </a:rPr>
              <a:t>με τους γονείς που με τη στάση τους </a:t>
            </a:r>
            <a:r>
              <a:rPr lang="el-GR" b="1" dirty="0">
                <a:latin typeface="+mj-lt"/>
              </a:rPr>
              <a:t>δηλώνουν «παραίτηση</a:t>
            </a:r>
            <a:r>
              <a:rPr lang="el-GR" dirty="0">
                <a:latin typeface="+mj-lt"/>
              </a:rPr>
              <a:t>» και που έχουν μείνει</a:t>
            </a:r>
            <a:r>
              <a:rPr lang="el-GR" b="1" dirty="0">
                <a:latin typeface="+mj-lt"/>
              </a:rPr>
              <a:t> στα στάδια της άρνησης, </a:t>
            </a:r>
            <a:r>
              <a:rPr lang="el-GR" b="1" dirty="0" smtClean="0">
                <a:latin typeface="+mj-lt"/>
              </a:rPr>
              <a:t>της κατάθλιψης</a:t>
            </a:r>
            <a:r>
              <a:rPr lang="el-GR" b="1" dirty="0">
                <a:latin typeface="+mj-lt"/>
              </a:rPr>
              <a:t> </a:t>
            </a:r>
            <a:r>
              <a:rPr lang="el-GR" b="1" dirty="0" smtClean="0">
                <a:latin typeface="+mj-lt"/>
              </a:rPr>
              <a:t>και του </a:t>
            </a:r>
            <a:r>
              <a:rPr lang="el-GR" b="1" dirty="0">
                <a:latin typeface="+mj-lt"/>
              </a:rPr>
              <a:t>θυμού).</a:t>
            </a:r>
          </a:p>
          <a:p>
            <a:endParaRPr lang="el-GR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el-GR" dirty="0" smtClean="0"/>
              <a:t>   </a:t>
            </a:r>
            <a:r>
              <a:rPr lang="el-GR" dirty="0" smtClean="0">
                <a:latin typeface="+mj-lt"/>
              </a:rPr>
              <a:t>Επιπλέον</a:t>
            </a:r>
            <a:r>
              <a:rPr lang="el-GR" b="1" dirty="0" smtClean="0">
                <a:latin typeface="+mj-lt"/>
              </a:rPr>
              <a:t>,</a:t>
            </a:r>
            <a:r>
              <a:rPr lang="el-GR" b="1" i="1" dirty="0" smtClean="0">
                <a:latin typeface="+mj-lt"/>
              </a:rPr>
              <a:t> ε</a:t>
            </a:r>
            <a:r>
              <a:rPr lang="el-GR" b="1" dirty="0" smtClean="0">
                <a:latin typeface="+mj-lt"/>
              </a:rPr>
              <a:t>μπόδια στη συνεργασία </a:t>
            </a:r>
            <a:r>
              <a:rPr lang="el-GR" dirty="0" smtClean="0">
                <a:latin typeface="+mj-lt"/>
              </a:rPr>
              <a:t>μπορεί να αναδυθούν, από τους γονείς:</a:t>
            </a:r>
          </a:p>
          <a:p>
            <a:pPr algn="just"/>
            <a:r>
              <a:rPr lang="el-GR" dirty="0" smtClean="0">
                <a:latin typeface="+mj-lt"/>
              </a:rPr>
              <a:t>λόγω της </a:t>
            </a:r>
            <a:r>
              <a:rPr lang="el-GR" b="1" dirty="0" smtClean="0">
                <a:latin typeface="+mj-lt"/>
              </a:rPr>
              <a:t>έλλειψης εμπειρίας τους σε σχέσεις συνεργασίας</a:t>
            </a:r>
            <a:r>
              <a:rPr lang="el-GR" dirty="0" smtClean="0">
                <a:latin typeface="+mj-lt"/>
              </a:rPr>
              <a:t> με τους ειδικούς πάνω σε μια </a:t>
            </a:r>
            <a:r>
              <a:rPr lang="el-GR" b="1" dirty="0" smtClean="0">
                <a:latin typeface="+mj-lt"/>
              </a:rPr>
              <a:t>βάση ισοτιμίας, </a:t>
            </a:r>
          </a:p>
          <a:p>
            <a:pPr algn="just"/>
            <a:r>
              <a:rPr lang="el-GR" b="1" dirty="0" smtClean="0">
                <a:latin typeface="+mj-lt"/>
              </a:rPr>
              <a:t>έλλειψης εμπιστοσύνης </a:t>
            </a:r>
            <a:r>
              <a:rPr lang="el-GR" dirty="0" smtClean="0">
                <a:latin typeface="+mj-lt"/>
              </a:rPr>
              <a:t>προς τους εκπαιδευτικούς, </a:t>
            </a:r>
          </a:p>
          <a:p>
            <a:pPr algn="just"/>
            <a:r>
              <a:rPr lang="el-GR" dirty="0" smtClean="0">
                <a:latin typeface="+mj-lt"/>
              </a:rPr>
              <a:t>η </a:t>
            </a:r>
            <a:r>
              <a:rPr lang="el-GR" b="1" dirty="0" smtClean="0">
                <a:latin typeface="+mj-lt"/>
              </a:rPr>
              <a:t>αρνητική άποψη </a:t>
            </a:r>
            <a:r>
              <a:rPr lang="el-GR" dirty="0" smtClean="0">
                <a:latin typeface="+mj-lt"/>
              </a:rPr>
              <a:t>που μπορεί να έχουν για το δάσκαλο </a:t>
            </a:r>
          </a:p>
          <a:p>
            <a:pPr algn="just"/>
            <a:r>
              <a:rPr lang="el-GR" dirty="0" smtClean="0">
                <a:latin typeface="+mj-lt"/>
              </a:rPr>
              <a:t>οι </a:t>
            </a:r>
            <a:r>
              <a:rPr lang="el-GR" b="1" dirty="0" smtClean="0">
                <a:latin typeface="+mj-lt"/>
              </a:rPr>
              <a:t>προσωπικές τους αρνητικές εμπειρίες </a:t>
            </a:r>
            <a:r>
              <a:rPr lang="el-GR" dirty="0" smtClean="0">
                <a:latin typeface="+mj-lt"/>
              </a:rPr>
              <a:t>από τα δικά τους σχολικά χρόνια.  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Ροή">
  <a:themeElements>
    <a:clrScheme name="Ροή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Ροή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Ροή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695</TotalTime>
  <Words>1447</Words>
  <PresentationFormat>Προβολή στην οθόνη (4:3)</PresentationFormat>
  <Paragraphs>72</Paragraphs>
  <Slides>23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23</vt:i4>
      </vt:variant>
    </vt:vector>
  </HeadingPairs>
  <TitlesOfParts>
    <vt:vector size="24" baseType="lpstr">
      <vt:lpstr>Ροή</vt:lpstr>
      <vt:lpstr>Συνεργασία σχολείου και οικογένειας παιδιών με ειδικές εκπαιδευτικές ανάγκες</vt:lpstr>
      <vt:lpstr>    Αναγκαιότητα συνεργασίας </vt:lpstr>
      <vt:lpstr>Διαφάνεια 3</vt:lpstr>
      <vt:lpstr>Διαφάνεια 4</vt:lpstr>
      <vt:lpstr>        Εμπόδια συνεργασίας</vt:lpstr>
      <vt:lpstr>Διαφάνεια 6</vt:lpstr>
      <vt:lpstr>Διαφάνεια 7</vt:lpstr>
      <vt:lpstr>Διαφάνεια 8</vt:lpstr>
      <vt:lpstr>Διαφάνεια 9</vt:lpstr>
      <vt:lpstr>Διαφάνεια 10</vt:lpstr>
      <vt:lpstr>    Στάσεις γονέων στο σχολείο</vt:lpstr>
      <vt:lpstr>      Εμπόδια από το σχολείο</vt:lpstr>
      <vt:lpstr>Διαφάνεια 13</vt:lpstr>
      <vt:lpstr>Προς μια σχέση συνεργασίας με το σχολείο</vt:lpstr>
      <vt:lpstr>Διαφάνεια 15</vt:lpstr>
      <vt:lpstr>Διαφάνεια 16</vt:lpstr>
      <vt:lpstr>Διαφάνεια 17</vt:lpstr>
      <vt:lpstr>     Επιπρόσθετες δυσκολίες</vt:lpstr>
      <vt:lpstr>Διαφάνεια 19</vt:lpstr>
      <vt:lpstr>Διαφάνεια 20</vt:lpstr>
      <vt:lpstr>            Βασικά οφέλη</vt:lpstr>
      <vt:lpstr>Διαφάνεια 22</vt:lpstr>
      <vt:lpstr>Διαφάνεια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Συνεργασία σχολείου και οικογένειας παιδιών με ειδικές εκπαιδευτικές ανάγκες</dc:title>
  <dc:creator>user</dc:creator>
  <cp:lastModifiedBy>user</cp:lastModifiedBy>
  <cp:revision>74</cp:revision>
  <dcterms:created xsi:type="dcterms:W3CDTF">2015-12-13T16:20:27Z</dcterms:created>
  <dcterms:modified xsi:type="dcterms:W3CDTF">2015-12-15T19:02:24Z</dcterms:modified>
</cp:coreProperties>
</file>